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6" r:id="rId6"/>
    <p:sldId id="267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1"/>
            <a:ext cx="103632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1"/>
            <a:ext cx="8534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1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1">
              <a:lnSpc>
                <a:spcPts val="1650"/>
              </a:lnSpc>
            </a:pPr>
            <a:fld id="{81D60167-4931-47E6-BA6A-407CBD079E47}" type="slidenum">
              <a:rPr lang="en-GB" smtClean="0"/>
              <a:pPr marL="25401">
                <a:lnSpc>
                  <a:spcPts val="1650"/>
                </a:lnSpc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0378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81030" y="577419"/>
            <a:ext cx="8229940" cy="492443"/>
          </a:xfrm>
        </p:spPr>
        <p:txBody>
          <a:bodyPr lIns="0" tIns="0" rIns="0" bIns="0"/>
          <a:lstStyle>
            <a:lvl1pPr>
              <a:defRPr sz="3200" b="0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4589" y="1313816"/>
            <a:ext cx="9297244" cy="277127"/>
          </a:xfrm>
        </p:spPr>
        <p:txBody>
          <a:bodyPr lIns="0" tIns="0" rIns="0" bIns="0"/>
          <a:lstStyle>
            <a:lvl1pPr>
              <a:defRPr sz="1801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1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1">
              <a:lnSpc>
                <a:spcPts val="1650"/>
              </a:lnSpc>
            </a:pPr>
            <a:fld id="{81D60167-4931-47E6-BA6A-407CBD079E47}" type="slidenum">
              <a:rPr lang="en-GB" smtClean="0"/>
              <a:pPr marL="25401">
                <a:lnSpc>
                  <a:spcPts val="1650"/>
                </a:lnSpc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4831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81030" y="577419"/>
            <a:ext cx="8229940" cy="492443"/>
          </a:xfrm>
        </p:spPr>
        <p:txBody>
          <a:bodyPr lIns="0" tIns="0" rIns="0" bIns="0"/>
          <a:lstStyle>
            <a:lvl1pPr>
              <a:defRPr sz="3200" b="0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1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1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1">
              <a:lnSpc>
                <a:spcPts val="1650"/>
              </a:lnSpc>
            </a:pPr>
            <a:fld id="{81D60167-4931-47E6-BA6A-407CBD079E47}" type="slidenum">
              <a:rPr lang="en-GB" smtClean="0"/>
              <a:pPr marL="25401">
                <a:lnSpc>
                  <a:spcPts val="1650"/>
                </a:lnSpc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5688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81030" y="577419"/>
            <a:ext cx="8229940" cy="492443"/>
          </a:xfrm>
        </p:spPr>
        <p:txBody>
          <a:bodyPr lIns="0" tIns="0" rIns="0" bIns="0"/>
          <a:lstStyle>
            <a:lvl1pPr>
              <a:defRPr sz="3200" b="0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1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1">
              <a:lnSpc>
                <a:spcPts val="1650"/>
              </a:lnSpc>
            </a:pPr>
            <a:fld id="{81D60167-4931-47E6-BA6A-407CBD079E47}" type="slidenum">
              <a:rPr lang="en-GB" smtClean="0"/>
              <a:pPr marL="25401">
                <a:lnSpc>
                  <a:spcPts val="1650"/>
                </a:lnSpc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58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1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1">
              <a:lnSpc>
                <a:spcPts val="1650"/>
              </a:lnSpc>
            </a:pPr>
            <a:fld id="{81D60167-4931-47E6-BA6A-407CBD079E47}" type="slidenum">
              <a:rPr lang="en-GB" smtClean="0"/>
              <a:pPr marL="25401">
                <a:lnSpc>
                  <a:spcPts val="1650"/>
                </a:lnSpc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8639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81030" y="577419"/>
            <a:ext cx="822994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4589" y="1313816"/>
            <a:ext cx="929724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1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294194" y="6290386"/>
            <a:ext cx="200660" cy="4360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1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1">
              <a:lnSpc>
                <a:spcPts val="1650"/>
              </a:lnSpc>
            </a:pPr>
            <a:fld id="{81D60167-4931-47E6-BA6A-407CBD079E47}" type="slidenum">
              <a:rPr lang="en-GB" smtClean="0"/>
              <a:pPr marL="25401">
                <a:lnSpc>
                  <a:spcPts val="1650"/>
                </a:lnSpc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681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6">
        <a:defRPr>
          <a:latin typeface="+mn-lt"/>
          <a:ea typeface="+mn-ea"/>
          <a:cs typeface="+mn-cs"/>
        </a:defRPr>
      </a:lvl2pPr>
      <a:lvl3pPr marL="914411">
        <a:defRPr>
          <a:latin typeface="+mn-lt"/>
          <a:ea typeface="+mn-ea"/>
          <a:cs typeface="+mn-cs"/>
        </a:defRPr>
      </a:lvl3pPr>
      <a:lvl4pPr marL="1371617">
        <a:defRPr>
          <a:latin typeface="+mn-lt"/>
          <a:ea typeface="+mn-ea"/>
          <a:cs typeface="+mn-cs"/>
        </a:defRPr>
      </a:lvl4pPr>
      <a:lvl5pPr marL="1828823">
        <a:defRPr>
          <a:latin typeface="+mn-lt"/>
          <a:ea typeface="+mn-ea"/>
          <a:cs typeface="+mn-cs"/>
        </a:defRPr>
      </a:lvl5pPr>
      <a:lvl6pPr marL="2286029">
        <a:defRPr>
          <a:latin typeface="+mn-lt"/>
          <a:ea typeface="+mn-ea"/>
          <a:cs typeface="+mn-cs"/>
        </a:defRPr>
      </a:lvl6pPr>
      <a:lvl7pPr marL="2743234">
        <a:defRPr>
          <a:latin typeface="+mn-lt"/>
          <a:ea typeface="+mn-ea"/>
          <a:cs typeface="+mn-cs"/>
        </a:defRPr>
      </a:lvl7pPr>
      <a:lvl8pPr marL="3200440">
        <a:defRPr>
          <a:latin typeface="+mn-lt"/>
          <a:ea typeface="+mn-ea"/>
          <a:cs typeface="+mn-cs"/>
        </a:defRPr>
      </a:lvl8pPr>
      <a:lvl9pPr marL="365764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6">
        <a:defRPr>
          <a:latin typeface="+mn-lt"/>
          <a:ea typeface="+mn-ea"/>
          <a:cs typeface="+mn-cs"/>
        </a:defRPr>
      </a:lvl2pPr>
      <a:lvl3pPr marL="914411">
        <a:defRPr>
          <a:latin typeface="+mn-lt"/>
          <a:ea typeface="+mn-ea"/>
          <a:cs typeface="+mn-cs"/>
        </a:defRPr>
      </a:lvl3pPr>
      <a:lvl4pPr marL="1371617">
        <a:defRPr>
          <a:latin typeface="+mn-lt"/>
          <a:ea typeface="+mn-ea"/>
          <a:cs typeface="+mn-cs"/>
        </a:defRPr>
      </a:lvl4pPr>
      <a:lvl5pPr marL="1828823">
        <a:defRPr>
          <a:latin typeface="+mn-lt"/>
          <a:ea typeface="+mn-ea"/>
          <a:cs typeface="+mn-cs"/>
        </a:defRPr>
      </a:lvl5pPr>
      <a:lvl6pPr marL="2286029">
        <a:defRPr>
          <a:latin typeface="+mn-lt"/>
          <a:ea typeface="+mn-ea"/>
          <a:cs typeface="+mn-cs"/>
        </a:defRPr>
      </a:lvl6pPr>
      <a:lvl7pPr marL="2743234">
        <a:defRPr>
          <a:latin typeface="+mn-lt"/>
          <a:ea typeface="+mn-ea"/>
          <a:cs typeface="+mn-cs"/>
        </a:defRPr>
      </a:lvl7pPr>
      <a:lvl8pPr marL="3200440">
        <a:defRPr>
          <a:latin typeface="+mn-lt"/>
          <a:ea typeface="+mn-ea"/>
          <a:cs typeface="+mn-cs"/>
        </a:defRPr>
      </a:lvl8pPr>
      <a:lvl9pPr marL="365764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ope.ac.uk/gateway/supportandwellbeing/studentadministration/understandingyourdegree/assessmentofstudentsregulation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007346" y="6273496"/>
            <a:ext cx="125095" cy="22903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1">
              <a:spcBef>
                <a:spcPts val="105"/>
              </a:spcBef>
            </a:pPr>
            <a:r>
              <a:rPr sz="1401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sz="1401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31521" y="260732"/>
            <a:ext cx="10230523" cy="99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spcBef>
                <a:spcPts val="105"/>
              </a:spcBef>
            </a:pPr>
            <a:r>
              <a:rPr b="1" dirty="0">
                <a:solidFill>
                  <a:srgbClr val="000000"/>
                </a:solidFill>
                <a:latin typeface="Arial"/>
                <a:cs typeface="Arial"/>
              </a:rPr>
              <a:t>How is my Degree</a:t>
            </a:r>
            <a:r>
              <a:rPr b="1" spc="-135" dirty="0">
                <a:solidFill>
                  <a:srgbClr val="000000"/>
                </a:solidFill>
              </a:rPr>
              <a:t> </a:t>
            </a:r>
            <a:r>
              <a:rPr b="1" dirty="0">
                <a:solidFill>
                  <a:srgbClr val="000000"/>
                </a:solidFill>
                <a:latin typeface="Arial"/>
                <a:cs typeface="Arial"/>
              </a:rPr>
              <a:t>Structured?</a:t>
            </a:r>
          </a:p>
          <a:p>
            <a:pPr algn="ctr">
              <a:lnSpc>
                <a:spcPct val="100000"/>
              </a:lnSpc>
            </a:pPr>
            <a:r>
              <a:rPr b="1" i="1" dirty="0">
                <a:solidFill>
                  <a:srgbClr val="000000"/>
                </a:solidFill>
                <a:latin typeface="Arial"/>
                <a:cs typeface="Arial"/>
              </a:rPr>
              <a:t>A guide for </a:t>
            </a:r>
            <a:r>
              <a:rPr lang="en-GB" b="1" i="1" dirty="0" smtClean="0">
                <a:solidFill>
                  <a:srgbClr val="000000"/>
                </a:solidFill>
              </a:rPr>
              <a:t>Integrated Masters Students</a:t>
            </a:r>
            <a:endParaRPr b="1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16830" y="1828802"/>
            <a:ext cx="8864300" cy="39807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3001" dirty="0">
                <a:solidFill>
                  <a:srgbClr val="00AF50"/>
                </a:solidFill>
                <a:latin typeface="Arial"/>
                <a:cs typeface="Arial"/>
              </a:rPr>
              <a:t>►</a:t>
            </a:r>
            <a:r>
              <a:rPr sz="2800" b="1" i="1" dirty="0">
                <a:solidFill>
                  <a:srgbClr val="00AF50"/>
                </a:solidFill>
                <a:latin typeface="Arial"/>
                <a:cs typeface="Arial"/>
              </a:rPr>
              <a:t>DOES THIS APPLY TO</a:t>
            </a:r>
            <a:r>
              <a:rPr sz="2800" b="1" i="1" spc="-85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2800" b="1" i="1" spc="-5" dirty="0">
                <a:solidFill>
                  <a:srgbClr val="00AF50"/>
                </a:solidFill>
                <a:latin typeface="Arial"/>
                <a:cs typeface="Arial"/>
              </a:rPr>
              <a:t>ME</a:t>
            </a:r>
            <a:r>
              <a:rPr sz="2800" b="1" i="1" spc="-5" dirty="0">
                <a:solidFill>
                  <a:srgbClr val="00AF50"/>
                </a:solidFill>
                <a:latin typeface="Arial"/>
                <a:cs typeface="Arial"/>
              </a:rPr>
              <a:t>??</a:t>
            </a:r>
          </a:p>
          <a:p>
            <a:pPr marL="279404" indent="-266704">
              <a:spcBef>
                <a:spcPts val="1321"/>
              </a:spcBef>
              <a:buFont typeface="Wingdings"/>
              <a:buChar char=""/>
              <a:tabLst>
                <a:tab pos="256544" algn="l"/>
                <a:tab pos="4104691" algn="l"/>
              </a:tabLst>
            </a:pP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This guidance applies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to</a:t>
            </a:r>
            <a:r>
              <a:rPr sz="2400" spc="7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b="1" i="1" spc="-5" dirty="0">
                <a:solidFill>
                  <a:srgbClr val="00AF50"/>
                </a:solidFill>
                <a:latin typeface="Arial"/>
                <a:cs typeface="Arial"/>
              </a:rPr>
              <a:t>all </a:t>
            </a:r>
            <a:r>
              <a:rPr lang="en-GB" sz="2400" b="1" i="1" spc="-5" dirty="0">
                <a:solidFill>
                  <a:srgbClr val="00AF50"/>
                </a:solidFill>
                <a:latin typeface="Arial"/>
                <a:cs typeface="Arial"/>
              </a:rPr>
              <a:t>integrated masters degrees</a:t>
            </a:r>
            <a:r>
              <a:rPr sz="2400" b="1" i="1" spc="-5" dirty="0">
                <a:solidFill>
                  <a:srgbClr val="00AF50"/>
                </a:solidFill>
                <a:latin typeface="Arial"/>
                <a:cs typeface="Arial"/>
              </a:rPr>
              <a:t>	</a:t>
            </a:r>
            <a:endParaRPr lang="en-GB" sz="2400" b="1" dirty="0">
              <a:solidFill>
                <a:prstClr val="black"/>
              </a:solidFill>
              <a:latin typeface="Arial"/>
              <a:cs typeface="Arial"/>
            </a:endParaRPr>
          </a:p>
          <a:p>
            <a:pPr marL="279404" indent="-266704">
              <a:spcBef>
                <a:spcPts val="1321"/>
              </a:spcBef>
              <a:buFont typeface="Wingdings"/>
              <a:buChar char=""/>
              <a:tabLst>
                <a:tab pos="256544" algn="l"/>
                <a:tab pos="4104691" algn="l"/>
              </a:tabLst>
            </a:pPr>
            <a:r>
              <a:rPr lang="en-GB" sz="2400" b="1" dirty="0">
                <a:solidFill>
                  <a:prstClr val="black"/>
                </a:solidFill>
                <a:latin typeface="Arial"/>
                <a:cs typeface="Arial"/>
              </a:rPr>
              <a:t>The guide applies to students studying Integrated Masters Awards either with or without a Foundation Year;</a:t>
            </a:r>
          </a:p>
          <a:p>
            <a:pPr marL="279404" indent="-266704">
              <a:spcBef>
                <a:spcPts val="1321"/>
              </a:spcBef>
              <a:buFont typeface="Wingdings"/>
              <a:buChar char=""/>
              <a:tabLst>
                <a:tab pos="256544" algn="l"/>
                <a:tab pos="4104691" algn="l"/>
              </a:tabLst>
            </a:pPr>
            <a:r>
              <a:rPr lang="en-GB" sz="2400" b="1" dirty="0">
                <a:solidFill>
                  <a:prstClr val="black"/>
                </a:solidFill>
                <a:latin typeface="Arial"/>
                <a:cs typeface="Arial"/>
              </a:rPr>
              <a:t>The guidance includes how Placement Years fit into the structure of your degree.</a:t>
            </a: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279404" marR="5081" indent="-266704">
              <a:spcBef>
                <a:spcPts val="434"/>
              </a:spcBef>
              <a:buFont typeface="Wingdings"/>
              <a:buChar char=""/>
              <a:tabLst>
                <a:tab pos="342904" algn="l"/>
                <a:tab pos="343539" algn="l"/>
              </a:tabLst>
            </a:pP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The </a:t>
            </a:r>
            <a:r>
              <a:rPr sz="2400" spc="-11" dirty="0">
                <a:solidFill>
                  <a:prstClr val="black"/>
                </a:solidFill>
                <a:latin typeface="Arial"/>
                <a:cs typeface="Arial"/>
              </a:rPr>
              <a:t>“typical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structures” may not </a:t>
            </a:r>
            <a:r>
              <a:rPr sz="2400" spc="-11" dirty="0">
                <a:solidFill>
                  <a:prstClr val="black"/>
                </a:solidFill>
                <a:latin typeface="Arial"/>
                <a:cs typeface="Arial"/>
              </a:rPr>
              <a:t>apply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in all cases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–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seek advice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from </a:t>
            </a:r>
            <a:r>
              <a:rPr sz="2400" spc="-11" dirty="0">
                <a:solidFill>
                  <a:prstClr val="black"/>
                </a:solidFill>
                <a:latin typeface="Arial"/>
                <a:cs typeface="Arial"/>
              </a:rPr>
              <a:t>your 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lecturers if </a:t>
            </a:r>
            <a:r>
              <a:rPr sz="2400" spc="-11" dirty="0">
                <a:solidFill>
                  <a:prstClr val="black"/>
                </a:solidFill>
                <a:latin typeface="Arial"/>
                <a:cs typeface="Arial"/>
              </a:rPr>
              <a:t>you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are not sure how </a:t>
            </a:r>
            <a:r>
              <a:rPr sz="2400" spc="-11" dirty="0">
                <a:solidFill>
                  <a:prstClr val="black"/>
                </a:solidFill>
                <a:latin typeface="Arial"/>
                <a:cs typeface="Arial"/>
              </a:rPr>
              <a:t>your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degree is</a:t>
            </a:r>
            <a:r>
              <a:rPr sz="2400" spc="16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structured.</a:t>
            </a: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07582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6352984" y="11182908"/>
            <a:ext cx="112871" cy="218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1">
              <a:lnSpc>
                <a:spcPts val="1650"/>
              </a:lnSpc>
            </a:pPr>
            <a:fld id="{81D60167-4931-47E6-BA6A-407CBD079E47}" type="slidenum">
              <a:rPr dirty="0">
                <a:solidFill>
                  <a:prstClr val="black"/>
                </a:solidFill>
              </a:rPr>
              <a:pPr marL="25401">
                <a:lnSpc>
                  <a:spcPts val="1650"/>
                </a:lnSpc>
              </a:pPr>
              <a:t>2</a:t>
            </a:fld>
            <a:endParaRPr dirty="0">
              <a:solidFill>
                <a:prstClr val="black"/>
              </a:solidFill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9939" y="577418"/>
            <a:ext cx="2802891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1">
              <a:spcBef>
                <a:spcPts val="105"/>
              </a:spcBef>
            </a:pPr>
            <a:r>
              <a:rPr dirty="0"/>
              <a:t>Levels of</a:t>
            </a:r>
            <a:r>
              <a:rPr spc="-100" dirty="0"/>
              <a:t> </a:t>
            </a:r>
            <a:r>
              <a:rPr spc="-5" dirty="0"/>
              <a:t>Study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3794" y="1397765"/>
            <a:ext cx="10241280" cy="532863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During your studies, you will move through 2 or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3</a:t>
            </a:r>
            <a:r>
              <a:rPr lang="en-GB" sz="2400" spc="180" dirty="0">
                <a:solidFill>
                  <a:prstClr val="black"/>
                </a:solidFill>
                <a:latin typeface="Arial"/>
                <a:cs typeface="Arial"/>
              </a:rPr>
              <a:t>, 4 or 5 </a:t>
            </a:r>
            <a:r>
              <a:rPr sz="2400" spc="-5" dirty="0">
                <a:solidFill>
                  <a:srgbClr val="008000"/>
                </a:solidFill>
                <a:latin typeface="Arial"/>
                <a:cs typeface="Arial"/>
              </a:rPr>
              <a:t>Levels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,</a:t>
            </a: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1"/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as</a:t>
            </a:r>
            <a:r>
              <a:rPr sz="2400" spc="-8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follows.</a:t>
            </a: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457206" indent="-457206">
              <a:spcBef>
                <a:spcPts val="41"/>
              </a:spcBef>
              <a:buFont typeface="Arial" panose="020B0604020202020204" pitchFamily="34" charset="0"/>
              <a:buChar char="•"/>
            </a:pPr>
            <a:endParaRPr sz="2549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622308" marR="5081" indent="-609608">
              <a:lnSpc>
                <a:spcPct val="80000"/>
              </a:lnSpc>
              <a:buFont typeface="Arial"/>
              <a:buChar char="•"/>
              <a:tabLst>
                <a:tab pos="622308" algn="l"/>
                <a:tab pos="622943" algn="l"/>
              </a:tabLst>
            </a:pPr>
            <a:r>
              <a:rPr lang="en-GB" sz="2400" spc="-5" dirty="0">
                <a:solidFill>
                  <a:prstClr val="black"/>
                </a:solidFill>
                <a:latin typeface="Arial"/>
                <a:cs typeface="Arial"/>
              </a:rPr>
              <a:t>Integrated Masters Degrees - involve </a:t>
            </a:r>
            <a:r>
              <a:rPr lang="en-GB" sz="2400" spc="-5" dirty="0">
                <a:solidFill>
                  <a:prstClr val="black"/>
                </a:solidFill>
                <a:latin typeface="Arial"/>
                <a:cs typeface="Arial"/>
              </a:rPr>
              <a:t>progressing  through </a:t>
            </a:r>
            <a:r>
              <a:rPr lang="en-GB" sz="2400" spc="-5" dirty="0">
                <a:solidFill>
                  <a:prstClr val="black"/>
                </a:solidFill>
                <a:latin typeface="Arial"/>
                <a:cs typeface="Arial"/>
              </a:rPr>
              <a:t>4 </a:t>
            </a:r>
            <a:r>
              <a:rPr lang="en-GB" sz="2400" spc="-5" dirty="0">
                <a:solidFill>
                  <a:prstClr val="black"/>
                </a:solidFill>
                <a:latin typeface="Arial"/>
                <a:cs typeface="Arial"/>
              </a:rPr>
              <a:t>levels [each level normally </a:t>
            </a:r>
            <a:r>
              <a:rPr lang="en-GB" sz="2400" dirty="0">
                <a:solidFill>
                  <a:prstClr val="black"/>
                </a:solidFill>
                <a:latin typeface="Arial"/>
                <a:cs typeface="Arial"/>
              </a:rPr>
              <a:t>takes </a:t>
            </a:r>
            <a:r>
              <a:rPr lang="en-GB" sz="2400" spc="-5" dirty="0">
                <a:solidFill>
                  <a:prstClr val="black"/>
                </a:solidFill>
                <a:latin typeface="Arial"/>
                <a:cs typeface="Arial"/>
              </a:rPr>
              <a:t>1 year </a:t>
            </a:r>
            <a:r>
              <a:rPr lang="en-GB" sz="2400" dirty="0">
                <a:solidFill>
                  <a:prstClr val="black"/>
                </a:solidFill>
                <a:latin typeface="Arial"/>
                <a:cs typeface="Arial"/>
              </a:rPr>
              <a:t>full-  </a:t>
            </a:r>
            <a:r>
              <a:rPr lang="en-GB" sz="2400" spc="-5" dirty="0">
                <a:solidFill>
                  <a:prstClr val="black"/>
                </a:solidFill>
                <a:latin typeface="Arial"/>
                <a:cs typeface="Arial"/>
              </a:rPr>
              <a:t>time or 2 years</a:t>
            </a:r>
            <a:r>
              <a:rPr lang="en-GB" sz="2400" spc="-3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GB" sz="2400" dirty="0">
                <a:solidFill>
                  <a:prstClr val="black"/>
                </a:solidFill>
                <a:latin typeface="Arial"/>
                <a:cs typeface="Arial"/>
              </a:rPr>
              <a:t>part-time]:</a:t>
            </a:r>
          </a:p>
          <a:p>
            <a:pPr marL="1384318" lvl="1" indent="-457206">
              <a:lnSpc>
                <a:spcPts val="2414"/>
              </a:lnSpc>
              <a:buFont typeface="Arial"/>
              <a:buChar char="•"/>
              <a:tabLst>
                <a:tab pos="1384318" algn="l"/>
                <a:tab pos="1384952" algn="l"/>
                <a:tab pos="4488870" algn="l"/>
              </a:tabLst>
            </a:pPr>
            <a:r>
              <a:rPr lang="en-GB" sz="2000" i="1" dirty="0">
                <a:solidFill>
                  <a:srgbClr val="990099"/>
                </a:solidFill>
                <a:latin typeface="Arial"/>
                <a:cs typeface="Arial"/>
              </a:rPr>
              <a:t>Certificate</a:t>
            </a:r>
            <a:r>
              <a:rPr lang="en-GB" sz="2000" i="1" spc="-25" dirty="0">
                <a:solidFill>
                  <a:srgbClr val="990099"/>
                </a:solidFill>
                <a:latin typeface="Arial"/>
                <a:cs typeface="Arial"/>
              </a:rPr>
              <a:t> </a:t>
            </a:r>
            <a:r>
              <a:rPr lang="en-GB" sz="2100" i="1" spc="-100" dirty="0">
                <a:solidFill>
                  <a:srgbClr val="990099"/>
                </a:solidFill>
                <a:latin typeface="Wingdings"/>
                <a:cs typeface="Wingdings"/>
              </a:rPr>
              <a:t></a:t>
            </a:r>
            <a:r>
              <a:rPr lang="en-GB" sz="2100" i="1" spc="14" dirty="0">
                <a:solidFill>
                  <a:srgbClr val="990099"/>
                </a:solidFill>
                <a:latin typeface="Times New Roman"/>
                <a:cs typeface="Times New Roman"/>
              </a:rPr>
              <a:t> </a:t>
            </a:r>
            <a:r>
              <a:rPr lang="en-GB" sz="2100" i="1" spc="14" dirty="0" smtClean="0">
                <a:solidFill>
                  <a:srgbClr val="990099"/>
                </a:solidFill>
                <a:latin typeface="Times New Roman"/>
                <a:cs typeface="Times New Roman"/>
              </a:rPr>
              <a:t> </a:t>
            </a:r>
            <a:r>
              <a:rPr lang="en-GB" sz="2000" i="1" dirty="0" smtClean="0">
                <a:solidFill>
                  <a:srgbClr val="990099"/>
                </a:solidFill>
                <a:latin typeface="Arial"/>
                <a:cs typeface="Arial"/>
              </a:rPr>
              <a:t>Intermediate</a:t>
            </a:r>
            <a:r>
              <a:rPr lang="en-GB" sz="2000" i="1" dirty="0">
                <a:solidFill>
                  <a:srgbClr val="990099"/>
                </a:solidFill>
                <a:latin typeface="Arial"/>
                <a:cs typeface="Arial"/>
              </a:rPr>
              <a:t>	</a:t>
            </a:r>
            <a:r>
              <a:rPr lang="en-GB" sz="2100" i="1" spc="-100" dirty="0">
                <a:solidFill>
                  <a:srgbClr val="990099"/>
                </a:solidFill>
                <a:latin typeface="Wingdings"/>
                <a:cs typeface="Wingdings"/>
              </a:rPr>
              <a:t></a:t>
            </a:r>
            <a:r>
              <a:rPr lang="en-GB" sz="2100" i="1" spc="-66" dirty="0">
                <a:solidFill>
                  <a:srgbClr val="990099"/>
                </a:solidFill>
                <a:latin typeface="Times New Roman"/>
                <a:cs typeface="Times New Roman"/>
              </a:rPr>
              <a:t> </a:t>
            </a:r>
            <a:r>
              <a:rPr lang="en-GB" sz="2100" i="1" spc="-66" dirty="0" smtClean="0">
                <a:solidFill>
                  <a:srgbClr val="990099"/>
                </a:solidFill>
                <a:latin typeface="Times New Roman"/>
                <a:cs typeface="Times New Roman"/>
              </a:rPr>
              <a:t> </a:t>
            </a:r>
            <a:r>
              <a:rPr lang="en-GB" sz="2000" i="1" dirty="0" smtClean="0">
                <a:solidFill>
                  <a:srgbClr val="990099"/>
                </a:solidFill>
                <a:latin typeface="Arial"/>
                <a:cs typeface="Arial"/>
              </a:rPr>
              <a:t>Honours </a:t>
            </a:r>
            <a:r>
              <a:rPr lang="en-GB" sz="2100" i="1" spc="-100" dirty="0">
                <a:solidFill>
                  <a:srgbClr val="990099"/>
                </a:solidFill>
                <a:latin typeface="Wingdings"/>
                <a:cs typeface="Wingdings"/>
              </a:rPr>
              <a:t></a:t>
            </a:r>
            <a:r>
              <a:rPr lang="en-GB" sz="2100" i="1" spc="-66" dirty="0">
                <a:solidFill>
                  <a:srgbClr val="990099"/>
                </a:solidFill>
                <a:latin typeface="Times New Roman"/>
                <a:cs typeface="Times New Roman"/>
              </a:rPr>
              <a:t> </a:t>
            </a:r>
            <a:r>
              <a:rPr lang="en-GB" sz="2100" i="1" spc="-66" dirty="0" smtClean="0">
                <a:solidFill>
                  <a:srgbClr val="990099"/>
                </a:solidFill>
                <a:latin typeface="Times New Roman"/>
                <a:cs typeface="Times New Roman"/>
              </a:rPr>
              <a:t> Masters</a:t>
            </a:r>
            <a:r>
              <a:rPr lang="en-GB" sz="2000" i="1" dirty="0">
                <a:solidFill>
                  <a:srgbClr val="990099"/>
                </a:solidFill>
                <a:latin typeface="Arial"/>
                <a:cs typeface="Arial"/>
              </a:rPr>
              <a:t>;</a:t>
            </a:r>
            <a:endParaRPr lang="en-GB" sz="20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384318" marR="165737" lvl="1" indent="-457206">
              <a:lnSpc>
                <a:spcPct val="80000"/>
              </a:lnSpc>
              <a:spcBef>
                <a:spcPts val="469"/>
              </a:spcBef>
              <a:buFont typeface="Arial"/>
              <a:buChar char="•"/>
              <a:tabLst>
                <a:tab pos="1384318" algn="l"/>
                <a:tab pos="1384952" algn="l"/>
              </a:tabLst>
            </a:pPr>
            <a:r>
              <a:rPr lang="en-GB" sz="2000" i="1" dirty="0">
                <a:solidFill>
                  <a:srgbClr val="990099"/>
                </a:solidFill>
                <a:latin typeface="Arial"/>
                <a:cs typeface="Arial"/>
              </a:rPr>
              <a:t>you MUST pass one level </a:t>
            </a:r>
            <a:r>
              <a:rPr lang="en-GB" sz="2000" i="1" u="heavy" dirty="0">
                <a:solidFill>
                  <a:srgbClr val="990099"/>
                </a:solidFill>
                <a:latin typeface="Arial"/>
                <a:cs typeface="Arial"/>
              </a:rPr>
              <a:t>in </a:t>
            </a:r>
            <a:r>
              <a:rPr lang="en-GB" sz="2000" i="1" u="heavy" spc="-5" dirty="0">
                <a:solidFill>
                  <a:srgbClr val="990099"/>
                </a:solidFill>
                <a:latin typeface="Arial"/>
                <a:cs typeface="Arial"/>
              </a:rPr>
              <a:t>full</a:t>
            </a:r>
            <a:r>
              <a:rPr lang="en-GB" sz="2000" i="1" spc="-5" dirty="0">
                <a:solidFill>
                  <a:srgbClr val="990099"/>
                </a:solidFill>
                <a:latin typeface="Arial"/>
                <a:cs typeface="Arial"/>
              </a:rPr>
              <a:t> </a:t>
            </a:r>
            <a:r>
              <a:rPr lang="en-GB" sz="2000" i="1" dirty="0">
                <a:solidFill>
                  <a:srgbClr val="990099"/>
                </a:solidFill>
                <a:latin typeface="Arial"/>
                <a:cs typeface="Arial"/>
              </a:rPr>
              <a:t>before progressing to</a:t>
            </a:r>
            <a:r>
              <a:rPr lang="en-GB" sz="2000" i="1" spc="-155" dirty="0">
                <a:solidFill>
                  <a:srgbClr val="990099"/>
                </a:solidFill>
                <a:latin typeface="Arial"/>
                <a:cs typeface="Arial"/>
              </a:rPr>
              <a:t> </a:t>
            </a:r>
            <a:r>
              <a:rPr lang="en-GB" sz="2000" i="1" dirty="0">
                <a:solidFill>
                  <a:srgbClr val="990099"/>
                </a:solidFill>
                <a:latin typeface="Arial"/>
                <a:cs typeface="Arial"/>
              </a:rPr>
              <a:t>the  next</a:t>
            </a:r>
            <a:r>
              <a:rPr lang="en-GB" sz="2000" i="1" spc="-114" dirty="0">
                <a:solidFill>
                  <a:srgbClr val="990099"/>
                </a:solidFill>
                <a:latin typeface="Arial"/>
                <a:cs typeface="Arial"/>
              </a:rPr>
              <a:t> </a:t>
            </a:r>
            <a:r>
              <a:rPr lang="en-GB" sz="2000" i="1" dirty="0">
                <a:solidFill>
                  <a:srgbClr val="990099"/>
                </a:solidFill>
                <a:latin typeface="Arial"/>
                <a:cs typeface="Arial"/>
              </a:rPr>
              <a:t>level.</a:t>
            </a:r>
            <a:endParaRPr lang="en-GB" sz="20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622308" marR="5081" indent="-609608">
              <a:lnSpc>
                <a:spcPct val="80000"/>
              </a:lnSpc>
              <a:buFont typeface="Arial"/>
              <a:buChar char="•"/>
              <a:tabLst>
                <a:tab pos="622308" algn="l"/>
                <a:tab pos="622943" algn="l"/>
              </a:tabLst>
            </a:pPr>
            <a:endParaRPr lang="en-GB" sz="2400" b="1" u="heavy" spc="-5" dirty="0">
              <a:solidFill>
                <a:prstClr val="black"/>
              </a:solidFill>
              <a:latin typeface="Arial"/>
              <a:cs typeface="Arial"/>
            </a:endParaRPr>
          </a:p>
          <a:p>
            <a:pPr marL="622308" marR="5081" indent="-609608">
              <a:lnSpc>
                <a:spcPct val="80000"/>
              </a:lnSpc>
              <a:buFont typeface="Arial"/>
              <a:buChar char="•"/>
              <a:tabLst>
                <a:tab pos="622308" algn="l"/>
                <a:tab pos="622943" algn="l"/>
              </a:tabLst>
            </a:pPr>
            <a:r>
              <a:rPr lang="en-GB" sz="2400" spc="-5" dirty="0">
                <a:solidFill>
                  <a:prstClr val="black"/>
                </a:solidFill>
                <a:latin typeface="Arial"/>
                <a:cs typeface="Arial"/>
              </a:rPr>
              <a:t>Integrated Masters Degrees </a:t>
            </a:r>
            <a:r>
              <a:rPr lang="en-GB" sz="2400" spc="-5" dirty="0">
                <a:solidFill>
                  <a:prstClr val="black"/>
                </a:solidFill>
                <a:latin typeface="Arial"/>
                <a:cs typeface="Arial"/>
              </a:rPr>
              <a:t>with Foundation Year - </a:t>
            </a:r>
            <a:r>
              <a:rPr lang="en-GB" sz="2400" spc="-5" dirty="0">
                <a:solidFill>
                  <a:prstClr val="black"/>
                </a:solidFill>
                <a:latin typeface="Arial"/>
                <a:cs typeface="Arial"/>
              </a:rPr>
              <a:t>involve progressing  through </a:t>
            </a:r>
            <a:r>
              <a:rPr lang="en-GB" sz="2400" spc="-5" dirty="0">
                <a:solidFill>
                  <a:prstClr val="black"/>
                </a:solidFill>
                <a:latin typeface="Arial"/>
                <a:cs typeface="Arial"/>
              </a:rPr>
              <a:t>5 </a:t>
            </a:r>
            <a:r>
              <a:rPr lang="en-GB" sz="2400" spc="-5" dirty="0">
                <a:solidFill>
                  <a:prstClr val="black"/>
                </a:solidFill>
                <a:latin typeface="Arial"/>
                <a:cs typeface="Arial"/>
              </a:rPr>
              <a:t>levels [each level normally </a:t>
            </a:r>
            <a:r>
              <a:rPr lang="en-GB" sz="2400" dirty="0">
                <a:solidFill>
                  <a:prstClr val="black"/>
                </a:solidFill>
                <a:latin typeface="Arial"/>
                <a:cs typeface="Arial"/>
              </a:rPr>
              <a:t>takes </a:t>
            </a:r>
            <a:r>
              <a:rPr lang="en-GB" sz="2400" spc="-5" dirty="0">
                <a:solidFill>
                  <a:prstClr val="black"/>
                </a:solidFill>
                <a:latin typeface="Arial"/>
                <a:cs typeface="Arial"/>
              </a:rPr>
              <a:t>1 year </a:t>
            </a:r>
            <a:r>
              <a:rPr lang="en-GB" sz="2400" dirty="0">
                <a:solidFill>
                  <a:prstClr val="black"/>
                </a:solidFill>
                <a:latin typeface="Arial"/>
                <a:cs typeface="Arial"/>
              </a:rPr>
              <a:t>full-  </a:t>
            </a:r>
            <a:r>
              <a:rPr lang="en-GB" sz="2400" spc="-5" dirty="0">
                <a:solidFill>
                  <a:prstClr val="black"/>
                </a:solidFill>
                <a:latin typeface="Arial"/>
                <a:cs typeface="Arial"/>
              </a:rPr>
              <a:t>time or 2 years</a:t>
            </a:r>
            <a:r>
              <a:rPr lang="en-GB" sz="2400" spc="-3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GB" sz="2400" dirty="0">
                <a:solidFill>
                  <a:prstClr val="black"/>
                </a:solidFill>
                <a:latin typeface="Arial"/>
                <a:cs typeface="Arial"/>
              </a:rPr>
              <a:t>part-time]:</a:t>
            </a:r>
          </a:p>
          <a:p>
            <a:pPr marL="1384318" lvl="1" indent="-457206">
              <a:lnSpc>
                <a:spcPts val="2414"/>
              </a:lnSpc>
              <a:buFont typeface="Arial"/>
              <a:buChar char="•"/>
              <a:tabLst>
                <a:tab pos="1384318" algn="l"/>
                <a:tab pos="1384952" algn="l"/>
                <a:tab pos="4488870" algn="l"/>
              </a:tabLst>
            </a:pPr>
            <a:r>
              <a:rPr lang="en-GB" sz="2000" i="1" dirty="0">
                <a:solidFill>
                  <a:srgbClr val="990099"/>
                </a:solidFill>
                <a:latin typeface="Arial"/>
                <a:cs typeface="Arial"/>
              </a:rPr>
              <a:t>Foundation </a:t>
            </a:r>
            <a:r>
              <a:rPr lang="en-GB" sz="2000" i="1" spc="-100" dirty="0" smtClean="0">
                <a:solidFill>
                  <a:srgbClr val="990099"/>
                </a:solidFill>
                <a:latin typeface="Wingdings"/>
                <a:cs typeface="Wingdings"/>
              </a:rPr>
              <a:t> </a:t>
            </a:r>
            <a:r>
              <a:rPr lang="en-GB" sz="2000" i="1" dirty="0" smtClean="0">
                <a:solidFill>
                  <a:srgbClr val="990099"/>
                </a:solidFill>
                <a:latin typeface="Arial"/>
                <a:cs typeface="Arial"/>
              </a:rPr>
              <a:t>Certificate</a:t>
            </a:r>
            <a:r>
              <a:rPr lang="en-GB" sz="2000" i="1" spc="-25" dirty="0" smtClean="0">
                <a:solidFill>
                  <a:srgbClr val="990099"/>
                </a:solidFill>
                <a:latin typeface="Arial"/>
                <a:cs typeface="Arial"/>
              </a:rPr>
              <a:t> </a:t>
            </a:r>
            <a:r>
              <a:rPr lang="en-GB" sz="2100" i="1" spc="-100" dirty="0">
                <a:solidFill>
                  <a:srgbClr val="990099"/>
                </a:solidFill>
                <a:latin typeface="Wingdings"/>
                <a:cs typeface="Wingdings"/>
              </a:rPr>
              <a:t></a:t>
            </a:r>
            <a:r>
              <a:rPr lang="en-GB" sz="2100" i="1" spc="14" dirty="0">
                <a:solidFill>
                  <a:srgbClr val="990099"/>
                </a:solidFill>
                <a:latin typeface="Times New Roman"/>
                <a:cs typeface="Times New Roman"/>
              </a:rPr>
              <a:t> </a:t>
            </a:r>
            <a:r>
              <a:rPr lang="en-GB" sz="2100" i="1" spc="14" dirty="0" smtClean="0">
                <a:solidFill>
                  <a:srgbClr val="990099"/>
                </a:solidFill>
                <a:latin typeface="Times New Roman"/>
                <a:cs typeface="Times New Roman"/>
              </a:rPr>
              <a:t> </a:t>
            </a:r>
            <a:r>
              <a:rPr lang="en-GB" sz="2000" i="1" dirty="0" smtClean="0">
                <a:solidFill>
                  <a:srgbClr val="990099"/>
                </a:solidFill>
                <a:latin typeface="Arial"/>
                <a:cs typeface="Arial"/>
              </a:rPr>
              <a:t>Intermediate</a:t>
            </a:r>
            <a:r>
              <a:rPr lang="en-GB" sz="2000" i="1" dirty="0">
                <a:solidFill>
                  <a:srgbClr val="990099"/>
                </a:solidFill>
                <a:latin typeface="Arial"/>
                <a:cs typeface="Arial"/>
              </a:rPr>
              <a:t>	</a:t>
            </a:r>
            <a:r>
              <a:rPr lang="en-GB" sz="2100" i="1" spc="-100" dirty="0">
                <a:solidFill>
                  <a:srgbClr val="990099"/>
                </a:solidFill>
                <a:latin typeface="Wingdings"/>
                <a:cs typeface="Wingdings"/>
              </a:rPr>
              <a:t></a:t>
            </a:r>
            <a:r>
              <a:rPr lang="en-GB" sz="2100" i="1" spc="-66" dirty="0">
                <a:solidFill>
                  <a:srgbClr val="990099"/>
                </a:solidFill>
                <a:latin typeface="Times New Roman"/>
                <a:cs typeface="Times New Roman"/>
              </a:rPr>
              <a:t> </a:t>
            </a:r>
            <a:r>
              <a:rPr lang="en-GB" sz="2100" i="1" spc="-66" dirty="0" smtClean="0">
                <a:solidFill>
                  <a:srgbClr val="990099"/>
                </a:solidFill>
                <a:latin typeface="Times New Roman"/>
                <a:cs typeface="Times New Roman"/>
              </a:rPr>
              <a:t> </a:t>
            </a:r>
            <a:r>
              <a:rPr lang="en-GB" sz="2000" i="1" dirty="0" smtClean="0">
                <a:solidFill>
                  <a:srgbClr val="990099"/>
                </a:solidFill>
                <a:latin typeface="Arial"/>
                <a:cs typeface="Arial"/>
              </a:rPr>
              <a:t>Honours </a:t>
            </a:r>
            <a:r>
              <a:rPr lang="en-GB" sz="2100" i="1" spc="-100" dirty="0">
                <a:solidFill>
                  <a:srgbClr val="990099"/>
                </a:solidFill>
                <a:latin typeface="Wingdings"/>
                <a:cs typeface="Wingdings"/>
              </a:rPr>
              <a:t></a:t>
            </a:r>
            <a:r>
              <a:rPr lang="en-GB" sz="2100" i="1" spc="-66" dirty="0">
                <a:solidFill>
                  <a:srgbClr val="990099"/>
                </a:solidFill>
                <a:latin typeface="Times New Roman"/>
                <a:cs typeface="Times New Roman"/>
              </a:rPr>
              <a:t> Masters</a:t>
            </a:r>
            <a:r>
              <a:rPr lang="en-GB" sz="2000" i="1" dirty="0">
                <a:solidFill>
                  <a:srgbClr val="990099"/>
                </a:solidFill>
                <a:latin typeface="Arial"/>
                <a:cs typeface="Arial"/>
              </a:rPr>
              <a:t>;</a:t>
            </a:r>
            <a:endParaRPr lang="en-GB" sz="20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384318" marR="165737" lvl="1" indent="-457206">
              <a:lnSpc>
                <a:spcPct val="80000"/>
              </a:lnSpc>
              <a:spcBef>
                <a:spcPts val="469"/>
              </a:spcBef>
              <a:buFont typeface="Arial"/>
              <a:buChar char="•"/>
              <a:tabLst>
                <a:tab pos="1384318" algn="l"/>
                <a:tab pos="1384952" algn="l"/>
              </a:tabLst>
            </a:pPr>
            <a:r>
              <a:rPr lang="en-GB" sz="2000" i="1" dirty="0">
                <a:solidFill>
                  <a:srgbClr val="990099"/>
                </a:solidFill>
                <a:latin typeface="Arial"/>
                <a:cs typeface="Arial"/>
              </a:rPr>
              <a:t>you </a:t>
            </a:r>
            <a:r>
              <a:rPr lang="en-GB" sz="2000" i="1" dirty="0">
                <a:solidFill>
                  <a:srgbClr val="990099"/>
                </a:solidFill>
                <a:latin typeface="Arial"/>
                <a:cs typeface="Arial"/>
              </a:rPr>
              <a:t>MUST pass one level </a:t>
            </a:r>
            <a:r>
              <a:rPr lang="en-GB" sz="2000" i="1" u="heavy" dirty="0">
                <a:solidFill>
                  <a:srgbClr val="990099"/>
                </a:solidFill>
                <a:latin typeface="Arial"/>
                <a:cs typeface="Arial"/>
              </a:rPr>
              <a:t>in </a:t>
            </a:r>
            <a:r>
              <a:rPr lang="en-GB" sz="2000" i="1" u="heavy" spc="-5" dirty="0">
                <a:solidFill>
                  <a:srgbClr val="990099"/>
                </a:solidFill>
                <a:latin typeface="Arial"/>
                <a:cs typeface="Arial"/>
              </a:rPr>
              <a:t>full</a:t>
            </a:r>
            <a:r>
              <a:rPr lang="en-GB" sz="2000" i="1" spc="-5" dirty="0">
                <a:solidFill>
                  <a:srgbClr val="990099"/>
                </a:solidFill>
                <a:latin typeface="Arial"/>
                <a:cs typeface="Arial"/>
              </a:rPr>
              <a:t> </a:t>
            </a:r>
            <a:r>
              <a:rPr lang="en-GB" sz="2000" i="1" dirty="0">
                <a:solidFill>
                  <a:srgbClr val="990099"/>
                </a:solidFill>
                <a:latin typeface="Arial"/>
                <a:cs typeface="Arial"/>
              </a:rPr>
              <a:t>before progressing to</a:t>
            </a:r>
            <a:r>
              <a:rPr lang="en-GB" sz="2000" i="1" spc="-155" dirty="0">
                <a:solidFill>
                  <a:srgbClr val="990099"/>
                </a:solidFill>
                <a:latin typeface="Arial"/>
                <a:cs typeface="Arial"/>
              </a:rPr>
              <a:t> </a:t>
            </a:r>
            <a:r>
              <a:rPr lang="en-GB" sz="2000" i="1" dirty="0">
                <a:solidFill>
                  <a:srgbClr val="990099"/>
                </a:solidFill>
                <a:latin typeface="Arial"/>
                <a:cs typeface="Arial"/>
              </a:rPr>
              <a:t>the  next</a:t>
            </a:r>
            <a:r>
              <a:rPr lang="en-GB" sz="2000" i="1" spc="-114" dirty="0">
                <a:solidFill>
                  <a:srgbClr val="990099"/>
                </a:solidFill>
                <a:latin typeface="Arial"/>
                <a:cs typeface="Arial"/>
              </a:rPr>
              <a:t> </a:t>
            </a:r>
            <a:r>
              <a:rPr lang="en-GB" sz="2000" i="1" dirty="0">
                <a:solidFill>
                  <a:srgbClr val="990099"/>
                </a:solidFill>
                <a:latin typeface="Arial"/>
                <a:cs typeface="Arial"/>
              </a:rPr>
              <a:t>level.</a:t>
            </a:r>
            <a:endParaRPr lang="en-GB" sz="20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622308" marR="5081" indent="-609608">
              <a:lnSpc>
                <a:spcPct val="80000"/>
              </a:lnSpc>
              <a:buFont typeface="Arial"/>
              <a:buChar char="•"/>
              <a:tabLst>
                <a:tab pos="622308" algn="l"/>
                <a:tab pos="622943" algn="l"/>
              </a:tabLst>
            </a:pPr>
            <a:endParaRPr lang="en-GB" sz="2400" spc="-5" dirty="0">
              <a:solidFill>
                <a:prstClr val="black"/>
              </a:solidFill>
              <a:latin typeface="Arial"/>
              <a:cs typeface="Arial"/>
            </a:endParaRPr>
          </a:p>
          <a:p>
            <a:pPr marL="622308" marR="5081" indent="-609608">
              <a:lnSpc>
                <a:spcPct val="80000"/>
              </a:lnSpc>
              <a:buFont typeface="Arial"/>
              <a:buChar char="•"/>
              <a:tabLst>
                <a:tab pos="622308" algn="l"/>
                <a:tab pos="622943" algn="l"/>
              </a:tabLst>
            </a:pPr>
            <a:endParaRPr lang="en-GB" sz="2400" b="1" u="heavy" spc="-5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1">
              <a:spcBef>
                <a:spcPts val="2425"/>
              </a:spcBef>
            </a:pPr>
            <a:r>
              <a:rPr sz="1801" dirty="0">
                <a:solidFill>
                  <a:prstClr val="black"/>
                </a:solidFill>
                <a:latin typeface="Arial"/>
                <a:cs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76943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6352984" y="11182908"/>
            <a:ext cx="112871" cy="218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1">
              <a:lnSpc>
                <a:spcPts val="1650"/>
              </a:lnSpc>
            </a:pPr>
            <a:fld id="{81D60167-4931-47E6-BA6A-407CBD079E47}" type="slidenum">
              <a:rPr dirty="0">
                <a:solidFill>
                  <a:prstClr val="black"/>
                </a:solidFill>
              </a:rPr>
              <a:pPr marL="25401">
                <a:lnSpc>
                  <a:spcPts val="1650"/>
                </a:lnSpc>
              </a:pPr>
              <a:t>3</a:t>
            </a:fld>
            <a:endParaRPr dirty="0">
              <a:solidFill>
                <a:prstClr val="black"/>
              </a:solidFill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9940" y="577418"/>
            <a:ext cx="641096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1">
              <a:spcBef>
                <a:spcPts val="105"/>
              </a:spcBef>
            </a:pPr>
            <a:r>
              <a:rPr dirty="0"/>
              <a:t>Blocks, Credits </a:t>
            </a:r>
            <a:r>
              <a:rPr spc="-5" dirty="0"/>
              <a:t>and Learning</a:t>
            </a:r>
            <a:r>
              <a:rPr spc="-130" dirty="0"/>
              <a:t> </a:t>
            </a:r>
            <a:r>
              <a:rPr dirty="0"/>
              <a:t>Hours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57431" y="1186053"/>
            <a:ext cx="10165977" cy="48865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At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each Level, you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take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one or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two </a:t>
            </a:r>
            <a:r>
              <a:rPr sz="2400" spc="-5" dirty="0">
                <a:solidFill>
                  <a:srgbClr val="008000"/>
                </a:solidFill>
                <a:latin typeface="Arial"/>
                <a:cs typeface="Arial"/>
              </a:rPr>
              <a:t>credit-rated</a:t>
            </a:r>
            <a:r>
              <a:rPr sz="2400" spc="85" dirty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8000"/>
                </a:solidFill>
                <a:latin typeface="Arial"/>
                <a:cs typeface="Arial"/>
              </a:rPr>
              <a:t>blocks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.</a:t>
            </a: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>
              <a:spcBef>
                <a:spcPts val="5"/>
              </a:spcBef>
            </a:pPr>
            <a:endParaRPr sz="3001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1">
              <a:spcBef>
                <a:spcPts val="5"/>
              </a:spcBef>
            </a:pP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The credit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rating for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each block indicates</a:t>
            </a:r>
            <a:r>
              <a:rPr sz="2400" spc="7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roughly</a:t>
            </a: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1" marR="5081">
              <a:lnSpc>
                <a:spcPct val="110000"/>
              </a:lnSpc>
            </a:pP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how much work is involved [each credit is worth </a:t>
            </a:r>
            <a:r>
              <a:rPr sz="2400" spc="-5" dirty="0">
                <a:solidFill>
                  <a:srgbClr val="008000"/>
                </a:solidFill>
                <a:latin typeface="Arial"/>
                <a:cs typeface="Arial"/>
              </a:rPr>
              <a:t>10 learning  hours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, including private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study,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attending classes, and so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on].  A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60-credit block requires on average 600 learning</a:t>
            </a:r>
            <a:r>
              <a:rPr sz="2400" spc="174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hours.</a:t>
            </a: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>
              <a:spcBef>
                <a:spcPts val="5"/>
              </a:spcBef>
            </a:pPr>
            <a:endParaRPr sz="275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1" marR="1156985">
              <a:lnSpc>
                <a:spcPct val="110000"/>
              </a:lnSpc>
            </a:pPr>
            <a:r>
              <a:rPr lang="en-GB" sz="2400" dirty="0">
                <a:solidFill>
                  <a:prstClr val="black"/>
                </a:solidFill>
                <a:latin typeface="Arial"/>
                <a:cs typeface="Arial"/>
              </a:rPr>
              <a:t>At </a:t>
            </a:r>
            <a:r>
              <a:rPr lang="en-GB" sz="2400" spc="-5" dirty="0">
                <a:solidFill>
                  <a:srgbClr val="996633"/>
                </a:solidFill>
                <a:latin typeface="Arial"/>
                <a:cs typeface="Arial"/>
              </a:rPr>
              <a:t>Foundation </a:t>
            </a:r>
            <a:r>
              <a:rPr lang="en-GB" sz="2400" spc="-5" dirty="0">
                <a:solidFill>
                  <a:prstClr val="black"/>
                </a:solidFill>
                <a:latin typeface="Arial"/>
                <a:cs typeface="Arial"/>
              </a:rPr>
              <a:t>level your blocks add </a:t>
            </a:r>
            <a:r>
              <a:rPr lang="en-GB" sz="2400" dirty="0">
                <a:solidFill>
                  <a:prstClr val="black"/>
                </a:solidFill>
                <a:latin typeface="Arial"/>
                <a:cs typeface="Arial"/>
              </a:rPr>
              <a:t>to </a:t>
            </a:r>
            <a:r>
              <a:rPr lang="en-GB" sz="2400" spc="-5" dirty="0">
                <a:solidFill>
                  <a:srgbClr val="008000"/>
                </a:solidFill>
                <a:latin typeface="Arial"/>
                <a:cs typeface="Arial"/>
              </a:rPr>
              <a:t>120 credits</a:t>
            </a:r>
            <a:r>
              <a:rPr lang="en-GB" sz="2400" spc="-5" dirty="0">
                <a:solidFill>
                  <a:prstClr val="black"/>
                </a:solidFill>
                <a:latin typeface="Arial"/>
                <a:cs typeface="Arial"/>
              </a:rPr>
              <a:t>.</a:t>
            </a:r>
            <a:endParaRPr lang="en-GB"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1" marR="1156985">
              <a:lnSpc>
                <a:spcPct val="110000"/>
              </a:lnSpc>
            </a:pP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At </a:t>
            </a:r>
            <a:r>
              <a:rPr sz="2400" spc="-5" dirty="0">
                <a:solidFill>
                  <a:srgbClr val="996633"/>
                </a:solidFill>
                <a:latin typeface="Arial"/>
                <a:cs typeface="Arial"/>
              </a:rPr>
              <a:t>Certificate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level your blocks add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008000"/>
                </a:solidFill>
                <a:latin typeface="Arial"/>
                <a:cs typeface="Arial"/>
              </a:rPr>
              <a:t>120 credits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. 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At </a:t>
            </a:r>
            <a:r>
              <a:rPr sz="2400" spc="-5" dirty="0">
                <a:solidFill>
                  <a:srgbClr val="996633"/>
                </a:solidFill>
                <a:latin typeface="Arial"/>
                <a:cs typeface="Arial"/>
              </a:rPr>
              <a:t>Intermediate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level your blocks add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008000"/>
                </a:solidFill>
                <a:latin typeface="Arial"/>
                <a:cs typeface="Arial"/>
              </a:rPr>
              <a:t>120 credits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. 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At </a:t>
            </a:r>
            <a:r>
              <a:rPr sz="2400" spc="-5" dirty="0">
                <a:solidFill>
                  <a:srgbClr val="996633"/>
                </a:solidFill>
                <a:latin typeface="Arial"/>
                <a:cs typeface="Arial"/>
              </a:rPr>
              <a:t>Honours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level your blocks add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008000"/>
                </a:solidFill>
                <a:latin typeface="Arial"/>
                <a:cs typeface="Arial"/>
              </a:rPr>
              <a:t>120</a:t>
            </a:r>
            <a:r>
              <a:rPr sz="2400" spc="100" dirty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8000"/>
                </a:solidFill>
                <a:latin typeface="Arial"/>
                <a:cs typeface="Arial"/>
              </a:rPr>
              <a:t>credits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.</a:t>
            </a:r>
            <a:r>
              <a:rPr lang="en-GB" sz="2400" spc="-5" dirty="0">
                <a:solidFill>
                  <a:prstClr val="black"/>
                </a:solidFill>
                <a:latin typeface="Arial"/>
                <a:cs typeface="Arial"/>
              </a:rPr>
              <a:t> At </a:t>
            </a:r>
            <a:r>
              <a:rPr lang="en-GB" sz="2400" spc="-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Masters</a:t>
            </a:r>
            <a:r>
              <a:rPr lang="en-GB" sz="24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GB" sz="2400" spc="-5" dirty="0">
                <a:solidFill>
                  <a:prstClr val="black"/>
                </a:solidFill>
                <a:latin typeface="Arial"/>
                <a:cs typeface="Arial"/>
              </a:rPr>
              <a:t>level your blocks add to 120 credits. </a:t>
            </a:r>
          </a:p>
          <a:p>
            <a:pPr marL="12701" marR="1156985">
              <a:lnSpc>
                <a:spcPct val="110000"/>
              </a:lnSpc>
            </a:pP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63508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3602" y="577418"/>
            <a:ext cx="7861044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1" algn="l">
              <a:spcBef>
                <a:spcPts val="105"/>
              </a:spcBef>
            </a:pPr>
            <a:r>
              <a:rPr dirty="0"/>
              <a:t>Typical Structure at </a:t>
            </a:r>
            <a:r>
              <a:rPr lang="en-GB" dirty="0" smtClean="0"/>
              <a:t>Foundation </a:t>
            </a:r>
            <a:r>
              <a:rPr spc="-5" dirty="0"/>
              <a:t>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226372" y="1742795"/>
            <a:ext cx="10067822" cy="2585323"/>
          </a:xfrm>
        </p:spPr>
        <p:txBody>
          <a:bodyPr/>
          <a:lstStyle/>
          <a:p>
            <a:r>
              <a:rPr lang="en-GB" sz="2400" spc="-5" dirty="0"/>
              <a:t>At </a:t>
            </a:r>
            <a:r>
              <a:rPr lang="en-GB" sz="2400" spc="-5" dirty="0">
                <a:solidFill>
                  <a:srgbClr val="FF0000"/>
                </a:solidFill>
              </a:rPr>
              <a:t>Foundation</a:t>
            </a:r>
            <a:r>
              <a:rPr lang="en-GB" sz="2400" spc="-5" dirty="0"/>
              <a:t> </a:t>
            </a:r>
            <a:r>
              <a:rPr lang="en-GB" sz="2400" dirty="0"/>
              <a:t>level, </a:t>
            </a:r>
            <a:r>
              <a:rPr lang="en-GB" sz="2400" spc="-5" dirty="0"/>
              <a:t>you </a:t>
            </a:r>
            <a:r>
              <a:rPr lang="en-GB" sz="2400" dirty="0"/>
              <a:t>typically follow a curriculum made up of 3 blocks of study, each with a value of 40 credits. </a:t>
            </a:r>
            <a:r>
              <a:rPr lang="en-GB" sz="2400" spc="-94" dirty="0"/>
              <a:t> </a:t>
            </a:r>
          </a:p>
          <a:p>
            <a:endParaRPr lang="en-GB" sz="2400" spc="-94" dirty="0"/>
          </a:p>
          <a:p>
            <a:r>
              <a:rPr lang="en-GB" sz="2400" spc="-94" dirty="0"/>
              <a:t>The structure of Foundation awards can differ from this and you should ensure that you are aware of the structure of the curriculum relevant to your route.</a:t>
            </a:r>
          </a:p>
          <a:p>
            <a:endParaRPr lang="en-GB" sz="2400" spc="-94" dirty="0"/>
          </a:p>
          <a:p>
            <a:r>
              <a:rPr lang="en-GB" sz="2400" b="1" dirty="0">
                <a:solidFill>
                  <a:srgbClr val="252573"/>
                </a:solidFill>
              </a:rPr>
              <a:t>Your Departments </a:t>
            </a:r>
            <a:r>
              <a:rPr lang="en-GB" sz="2400" b="1" spc="-5" dirty="0">
                <a:solidFill>
                  <a:srgbClr val="252573"/>
                </a:solidFill>
              </a:rPr>
              <a:t>will </a:t>
            </a:r>
            <a:r>
              <a:rPr lang="en-GB" sz="2400" b="1" dirty="0">
                <a:solidFill>
                  <a:srgbClr val="252573"/>
                </a:solidFill>
              </a:rPr>
              <a:t>explain the curriculum in more</a:t>
            </a:r>
            <a:r>
              <a:rPr lang="en-GB" sz="2400" b="1" spc="-185" dirty="0">
                <a:solidFill>
                  <a:srgbClr val="252573"/>
                </a:solidFill>
              </a:rPr>
              <a:t> </a:t>
            </a:r>
            <a:r>
              <a:rPr lang="en-GB" sz="2400" b="1" dirty="0">
                <a:solidFill>
                  <a:srgbClr val="252573"/>
                </a:solidFill>
              </a:rPr>
              <a:t>detail</a:t>
            </a:r>
            <a:endParaRPr lang="en-GB" sz="2400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6352984" y="11182908"/>
            <a:ext cx="112871" cy="218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1">
              <a:lnSpc>
                <a:spcPts val="1650"/>
              </a:lnSpc>
            </a:pPr>
            <a:fld id="{81D60167-4931-47E6-BA6A-407CBD079E47}" type="slidenum">
              <a:rPr dirty="0">
                <a:solidFill>
                  <a:prstClr val="black"/>
                </a:solidFill>
              </a:rPr>
              <a:pPr marL="25401">
                <a:lnSpc>
                  <a:spcPts val="1650"/>
                </a:lnSpc>
              </a:pPr>
              <a:t>4</a:t>
            </a:fld>
            <a:endParaRPr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85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Typical Structures of Levels C, I, H and M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636" y="1421391"/>
            <a:ext cx="9924725" cy="2954655"/>
          </a:xfrm>
        </p:spPr>
        <p:txBody>
          <a:bodyPr/>
          <a:lstStyle/>
          <a:p>
            <a:r>
              <a:rPr lang="en-GB" sz="3200" dirty="0"/>
              <a:t>The curriculum structure is </a:t>
            </a:r>
            <a:r>
              <a:rPr lang="en-GB" sz="3200" dirty="0" smtClean="0"/>
              <a:t>dependent </a:t>
            </a:r>
            <a:r>
              <a:rPr lang="en-GB" sz="3200" dirty="0"/>
              <a:t>upon the specific Integrated Masters Award that you are registered for. </a:t>
            </a:r>
            <a:r>
              <a:rPr lang="en-GB" sz="3200" dirty="0"/>
              <a:t>Therefore, it is not possible to give absolute structural guidance here; </a:t>
            </a:r>
            <a:r>
              <a:rPr lang="en-GB" sz="3200" dirty="0">
                <a:solidFill>
                  <a:srgbClr val="FF0000"/>
                </a:solidFill>
              </a:rPr>
              <a:t>you should ensure that you discuss the structure of each academic level of study with your School or Department. 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286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Placement Year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588" y="1313814"/>
            <a:ext cx="10096848" cy="3447098"/>
          </a:xfrm>
        </p:spPr>
        <p:txBody>
          <a:bodyPr/>
          <a:lstStyle/>
          <a:p>
            <a:r>
              <a:rPr lang="en-GB" sz="2800" dirty="0">
                <a:solidFill>
                  <a:srgbClr val="0070C0"/>
                </a:solidFill>
              </a:rPr>
              <a:t>Students have the opportunity to undertake a year long placement year. This placement takes place after successful completion of Level I; you will return to study Level H at the end of the placement.</a:t>
            </a:r>
          </a:p>
          <a:p>
            <a:endParaRPr lang="en-GB" sz="2800" dirty="0">
              <a:solidFill>
                <a:srgbClr val="0070C0"/>
              </a:solidFill>
            </a:endParaRPr>
          </a:p>
          <a:p>
            <a:r>
              <a:rPr lang="en-GB" sz="2800" dirty="0">
                <a:solidFill>
                  <a:srgbClr val="0070C0"/>
                </a:solidFill>
              </a:rPr>
              <a:t>Undertaking a placement year requires careful planning throughout Level I, you will be advised on how to go about setting up a placement.</a:t>
            </a:r>
            <a:endParaRPr lang="en-GB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032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6352984" y="11182908"/>
            <a:ext cx="112871" cy="218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1">
              <a:lnSpc>
                <a:spcPts val="1650"/>
              </a:lnSpc>
            </a:pPr>
            <a:fld id="{81D60167-4931-47E6-BA6A-407CBD079E47}" type="slidenum">
              <a:rPr dirty="0">
                <a:solidFill>
                  <a:prstClr val="black"/>
                </a:solidFill>
              </a:rPr>
              <a:pPr marL="25401">
                <a:lnSpc>
                  <a:spcPts val="1650"/>
                </a:lnSpc>
              </a:pPr>
              <a:t>7</a:t>
            </a:fld>
            <a:endParaRPr dirty="0">
              <a:solidFill>
                <a:prstClr val="black"/>
              </a:solidFill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9941" y="272618"/>
            <a:ext cx="5193029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1">
              <a:spcBef>
                <a:spcPts val="105"/>
              </a:spcBef>
            </a:pPr>
            <a:r>
              <a:rPr spc="-5" dirty="0"/>
              <a:t>Understanding Some</a:t>
            </a:r>
            <a:r>
              <a:rPr spc="-50" dirty="0"/>
              <a:t> </a:t>
            </a:r>
            <a:r>
              <a:rPr spc="-5" dirty="0"/>
              <a:t>Jargon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79577" y="1539726"/>
            <a:ext cx="10714617" cy="4973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 marR="143511">
              <a:spcBef>
                <a:spcPts val="100"/>
              </a:spcBef>
            </a:pPr>
            <a:r>
              <a:rPr lang="en-GB" sz="2400" spc="-5" dirty="0"/>
              <a:t>You can refer </a:t>
            </a:r>
            <a:r>
              <a:rPr lang="en-GB" sz="2400" dirty="0"/>
              <a:t>to </a:t>
            </a:r>
            <a:r>
              <a:rPr lang="en-GB" sz="2400" b="1" dirty="0">
                <a:solidFill>
                  <a:srgbClr val="00B050"/>
                </a:solidFill>
              </a:rPr>
              <a:t>Foundation</a:t>
            </a:r>
            <a:r>
              <a:rPr lang="en-GB" sz="2400" dirty="0"/>
              <a:t> </a:t>
            </a:r>
            <a:r>
              <a:rPr lang="en-GB" sz="2400" spc="-5" dirty="0"/>
              <a:t>level as either </a:t>
            </a:r>
            <a:r>
              <a:rPr lang="en-GB" sz="2400" b="1" spc="-11" dirty="0">
                <a:solidFill>
                  <a:srgbClr val="008000"/>
                </a:solidFill>
              </a:rPr>
              <a:t>Level </a:t>
            </a:r>
            <a:r>
              <a:rPr lang="en-GB" sz="2400" b="1" spc="-5" dirty="0">
                <a:solidFill>
                  <a:srgbClr val="008000"/>
                </a:solidFill>
              </a:rPr>
              <a:t>F </a:t>
            </a:r>
            <a:r>
              <a:rPr lang="en-GB" sz="2400" spc="-5" dirty="0"/>
              <a:t>or </a:t>
            </a:r>
            <a:r>
              <a:rPr lang="en-GB" sz="2400" dirty="0"/>
              <a:t>[if </a:t>
            </a:r>
            <a:r>
              <a:rPr lang="en-GB" sz="2400" spc="-11" dirty="0"/>
              <a:t>you </a:t>
            </a:r>
            <a:r>
              <a:rPr lang="en-GB" sz="2400" spc="-14" dirty="0"/>
              <a:t>want </a:t>
            </a:r>
            <a:r>
              <a:rPr lang="en-GB" sz="2400" dirty="0"/>
              <a:t>to  </a:t>
            </a:r>
            <a:r>
              <a:rPr lang="en-GB" sz="2400" spc="-5" dirty="0"/>
              <a:t>describe </a:t>
            </a:r>
            <a:r>
              <a:rPr lang="en-GB" sz="2400" spc="-11" dirty="0"/>
              <a:t>your </a:t>
            </a:r>
            <a:r>
              <a:rPr lang="en-GB" sz="2400" spc="-5" dirty="0"/>
              <a:t>courses in relation </a:t>
            </a:r>
            <a:r>
              <a:rPr lang="en-GB" sz="2400" dirty="0"/>
              <a:t>to </a:t>
            </a:r>
            <a:r>
              <a:rPr lang="en-GB" sz="2400" spc="-5" dirty="0"/>
              <a:t>National Standards] </a:t>
            </a:r>
            <a:r>
              <a:rPr lang="en-GB" sz="2400" b="1" spc="-11" dirty="0">
                <a:solidFill>
                  <a:srgbClr val="008000"/>
                </a:solidFill>
              </a:rPr>
              <a:t>Level</a:t>
            </a:r>
            <a:r>
              <a:rPr lang="en-GB" sz="2400" b="1" spc="180" dirty="0">
                <a:solidFill>
                  <a:srgbClr val="008000"/>
                </a:solidFill>
              </a:rPr>
              <a:t> </a:t>
            </a:r>
            <a:r>
              <a:rPr lang="en-GB" sz="2400" b="1" spc="-5" dirty="0">
                <a:solidFill>
                  <a:srgbClr val="008000"/>
                </a:solidFill>
              </a:rPr>
              <a:t>3</a:t>
            </a:r>
            <a:r>
              <a:rPr lang="en-GB" sz="2400" spc="-5" dirty="0"/>
              <a:t>.</a:t>
            </a:r>
            <a:endParaRPr lang="en-GB" sz="2400" spc="-5" dirty="0"/>
          </a:p>
          <a:p>
            <a:pPr marL="12701" marR="143511">
              <a:spcBef>
                <a:spcPts val="100"/>
              </a:spcBef>
            </a:pPr>
            <a:r>
              <a:rPr sz="2400" spc="-5" dirty="0"/>
              <a:t>You can refer </a:t>
            </a:r>
            <a:r>
              <a:rPr sz="2400" dirty="0"/>
              <a:t>to </a:t>
            </a:r>
            <a:r>
              <a:rPr sz="2400" b="1" spc="-5" dirty="0">
                <a:solidFill>
                  <a:srgbClr val="008000"/>
                </a:solidFill>
              </a:rPr>
              <a:t>Certificate</a:t>
            </a:r>
            <a:r>
              <a:rPr sz="2400" spc="-5" dirty="0">
                <a:solidFill>
                  <a:srgbClr val="008000"/>
                </a:solidFill>
              </a:rPr>
              <a:t> </a:t>
            </a:r>
            <a:r>
              <a:rPr sz="2400" spc="-5" dirty="0"/>
              <a:t>level as either </a:t>
            </a:r>
            <a:r>
              <a:rPr sz="2400" b="1" spc="-11" dirty="0">
                <a:solidFill>
                  <a:srgbClr val="008000"/>
                </a:solidFill>
              </a:rPr>
              <a:t>Level </a:t>
            </a:r>
            <a:r>
              <a:rPr sz="2400" b="1" spc="-5" dirty="0">
                <a:solidFill>
                  <a:srgbClr val="008000"/>
                </a:solidFill>
              </a:rPr>
              <a:t>C </a:t>
            </a:r>
            <a:r>
              <a:rPr sz="2400" spc="-5" dirty="0"/>
              <a:t>or </a:t>
            </a:r>
            <a:r>
              <a:rPr sz="2400" dirty="0"/>
              <a:t>[if </a:t>
            </a:r>
            <a:r>
              <a:rPr sz="2400" spc="-11" dirty="0"/>
              <a:t>you </a:t>
            </a:r>
            <a:r>
              <a:rPr sz="2400" spc="-14" dirty="0"/>
              <a:t>want </a:t>
            </a:r>
            <a:r>
              <a:rPr sz="2400" dirty="0"/>
              <a:t>to  </a:t>
            </a:r>
            <a:r>
              <a:rPr sz="2400" spc="-5" dirty="0"/>
              <a:t>describe </a:t>
            </a:r>
            <a:r>
              <a:rPr sz="2400" spc="-11" dirty="0"/>
              <a:t>your </a:t>
            </a:r>
            <a:r>
              <a:rPr sz="2400" spc="-5" dirty="0"/>
              <a:t>courses in relation </a:t>
            </a:r>
            <a:r>
              <a:rPr sz="2400" dirty="0"/>
              <a:t>to </a:t>
            </a:r>
            <a:r>
              <a:rPr sz="2400" spc="-5" dirty="0"/>
              <a:t>National Standards] </a:t>
            </a:r>
            <a:r>
              <a:rPr sz="2400" b="1" spc="-11" dirty="0">
                <a:solidFill>
                  <a:srgbClr val="008000"/>
                </a:solidFill>
              </a:rPr>
              <a:t>Level</a:t>
            </a:r>
            <a:r>
              <a:rPr sz="2400" b="1" spc="180" dirty="0">
                <a:solidFill>
                  <a:srgbClr val="008000"/>
                </a:solidFill>
              </a:rPr>
              <a:t> </a:t>
            </a:r>
            <a:r>
              <a:rPr sz="2400" b="1" spc="-5" dirty="0">
                <a:solidFill>
                  <a:srgbClr val="008000"/>
                </a:solidFill>
              </a:rPr>
              <a:t>4</a:t>
            </a:r>
            <a:r>
              <a:rPr sz="2400" spc="-5" dirty="0"/>
              <a:t>.</a:t>
            </a:r>
          </a:p>
          <a:p>
            <a:pPr marL="12701">
              <a:spcBef>
                <a:spcPts val="1200"/>
              </a:spcBef>
            </a:pPr>
            <a:r>
              <a:rPr sz="2400" spc="-5" dirty="0"/>
              <a:t>You </a:t>
            </a:r>
            <a:r>
              <a:rPr sz="2400" dirty="0"/>
              <a:t>can </a:t>
            </a:r>
            <a:r>
              <a:rPr sz="2400" spc="-5" dirty="0"/>
              <a:t>refer </a:t>
            </a:r>
            <a:r>
              <a:rPr sz="2400" dirty="0"/>
              <a:t>to </a:t>
            </a:r>
            <a:r>
              <a:rPr sz="2400" b="1" spc="-5" dirty="0">
                <a:solidFill>
                  <a:srgbClr val="008000"/>
                </a:solidFill>
              </a:rPr>
              <a:t>Intermediate</a:t>
            </a:r>
            <a:r>
              <a:rPr sz="2400" spc="-5" dirty="0">
                <a:solidFill>
                  <a:srgbClr val="008000"/>
                </a:solidFill>
              </a:rPr>
              <a:t> </a:t>
            </a:r>
            <a:r>
              <a:rPr sz="2400" spc="-5" dirty="0"/>
              <a:t>level as either </a:t>
            </a:r>
            <a:r>
              <a:rPr sz="2400" b="1" spc="-11" dirty="0">
                <a:solidFill>
                  <a:srgbClr val="008000"/>
                </a:solidFill>
              </a:rPr>
              <a:t>Level </a:t>
            </a:r>
            <a:r>
              <a:rPr sz="2400" b="1" dirty="0">
                <a:solidFill>
                  <a:srgbClr val="008000"/>
                </a:solidFill>
              </a:rPr>
              <a:t>I </a:t>
            </a:r>
            <a:r>
              <a:rPr sz="2400" spc="-5" dirty="0"/>
              <a:t>or </a:t>
            </a:r>
            <a:r>
              <a:rPr sz="2400" dirty="0"/>
              <a:t>[if </a:t>
            </a:r>
            <a:r>
              <a:rPr sz="2400" spc="-14" dirty="0"/>
              <a:t>you </a:t>
            </a:r>
            <a:r>
              <a:rPr sz="2400" spc="-20" dirty="0"/>
              <a:t>want</a:t>
            </a:r>
            <a:r>
              <a:rPr sz="2400" spc="190" dirty="0"/>
              <a:t> </a:t>
            </a:r>
            <a:r>
              <a:rPr sz="2400" dirty="0"/>
              <a:t>to</a:t>
            </a:r>
          </a:p>
          <a:p>
            <a:pPr marL="12701"/>
            <a:r>
              <a:rPr sz="2400" spc="-5" dirty="0"/>
              <a:t>describe </a:t>
            </a:r>
            <a:r>
              <a:rPr sz="2400" spc="-11" dirty="0"/>
              <a:t>your </a:t>
            </a:r>
            <a:r>
              <a:rPr sz="2400" spc="-5" dirty="0"/>
              <a:t>courses in relation </a:t>
            </a:r>
            <a:r>
              <a:rPr sz="2400" dirty="0"/>
              <a:t>to </a:t>
            </a:r>
            <a:r>
              <a:rPr sz="2400" spc="-5" dirty="0"/>
              <a:t>National Standards] </a:t>
            </a:r>
            <a:r>
              <a:rPr sz="2400" b="1" spc="-11" dirty="0">
                <a:solidFill>
                  <a:srgbClr val="008000"/>
                </a:solidFill>
              </a:rPr>
              <a:t>Level</a:t>
            </a:r>
            <a:r>
              <a:rPr sz="2400" b="1" spc="180" dirty="0">
                <a:solidFill>
                  <a:srgbClr val="008000"/>
                </a:solidFill>
              </a:rPr>
              <a:t> </a:t>
            </a:r>
            <a:r>
              <a:rPr sz="2400" b="1" spc="-5" dirty="0">
                <a:solidFill>
                  <a:srgbClr val="008000"/>
                </a:solidFill>
              </a:rPr>
              <a:t>5</a:t>
            </a:r>
            <a:r>
              <a:rPr sz="2400" spc="-5" dirty="0"/>
              <a:t>.</a:t>
            </a:r>
          </a:p>
          <a:p>
            <a:pPr marL="12701" marR="309885">
              <a:spcBef>
                <a:spcPts val="1081"/>
              </a:spcBef>
            </a:pPr>
            <a:r>
              <a:rPr sz="2400" spc="-5" dirty="0"/>
              <a:t>You can refer </a:t>
            </a:r>
            <a:r>
              <a:rPr sz="2400" dirty="0"/>
              <a:t>to </a:t>
            </a:r>
            <a:r>
              <a:rPr sz="2400" b="1" spc="-5" dirty="0">
                <a:solidFill>
                  <a:srgbClr val="008000"/>
                </a:solidFill>
              </a:rPr>
              <a:t>Honours</a:t>
            </a:r>
            <a:r>
              <a:rPr sz="2400" spc="-5" dirty="0">
                <a:solidFill>
                  <a:srgbClr val="008000"/>
                </a:solidFill>
              </a:rPr>
              <a:t> </a:t>
            </a:r>
            <a:r>
              <a:rPr sz="2400" spc="-5" dirty="0"/>
              <a:t>level as either </a:t>
            </a:r>
            <a:r>
              <a:rPr sz="2400" b="1" spc="-11" dirty="0">
                <a:solidFill>
                  <a:srgbClr val="008000"/>
                </a:solidFill>
              </a:rPr>
              <a:t>Level </a:t>
            </a:r>
            <a:r>
              <a:rPr sz="2400" b="1" spc="-5" dirty="0">
                <a:solidFill>
                  <a:srgbClr val="008000"/>
                </a:solidFill>
              </a:rPr>
              <a:t>H </a:t>
            </a:r>
            <a:r>
              <a:rPr sz="2400" spc="-5" dirty="0"/>
              <a:t>or </a:t>
            </a:r>
            <a:r>
              <a:rPr sz="2400" dirty="0"/>
              <a:t>[if </a:t>
            </a:r>
            <a:r>
              <a:rPr sz="2400" spc="-11" dirty="0"/>
              <a:t>you </a:t>
            </a:r>
            <a:r>
              <a:rPr sz="2400" spc="-14" dirty="0"/>
              <a:t>want </a:t>
            </a:r>
            <a:r>
              <a:rPr sz="2400" dirty="0"/>
              <a:t>to  </a:t>
            </a:r>
            <a:r>
              <a:rPr sz="2400" spc="-5" dirty="0"/>
              <a:t>describe </a:t>
            </a:r>
            <a:r>
              <a:rPr sz="2400" spc="-11" dirty="0"/>
              <a:t>your </a:t>
            </a:r>
            <a:r>
              <a:rPr sz="2400" spc="-5" dirty="0"/>
              <a:t>courses in relation </a:t>
            </a:r>
            <a:r>
              <a:rPr sz="2400" dirty="0"/>
              <a:t>to </a:t>
            </a:r>
            <a:r>
              <a:rPr sz="2400" spc="-5" dirty="0"/>
              <a:t>National Standards] </a:t>
            </a:r>
            <a:r>
              <a:rPr sz="2400" b="1" spc="-11" dirty="0">
                <a:solidFill>
                  <a:srgbClr val="008000"/>
                </a:solidFill>
              </a:rPr>
              <a:t>Level</a:t>
            </a:r>
            <a:r>
              <a:rPr sz="2400" b="1" spc="180" dirty="0">
                <a:solidFill>
                  <a:srgbClr val="008000"/>
                </a:solidFill>
              </a:rPr>
              <a:t> </a:t>
            </a:r>
            <a:r>
              <a:rPr sz="2400" b="1" spc="-5" dirty="0">
                <a:solidFill>
                  <a:srgbClr val="008000"/>
                </a:solidFill>
              </a:rPr>
              <a:t>6</a:t>
            </a:r>
            <a:r>
              <a:rPr sz="2400" spc="-5" dirty="0" smtClean="0"/>
              <a:t>.</a:t>
            </a:r>
            <a:endParaRPr lang="en-GB" sz="2400" spc="-5" dirty="0" smtClean="0"/>
          </a:p>
          <a:p>
            <a:pPr marL="12701" marR="309885">
              <a:spcBef>
                <a:spcPts val="1081"/>
              </a:spcBef>
            </a:pPr>
            <a:r>
              <a:rPr lang="en-GB" sz="2400" spc="-5" dirty="0"/>
              <a:t>You can refer to </a:t>
            </a:r>
            <a:r>
              <a:rPr lang="en-GB" sz="2400" spc="-5" dirty="0" smtClean="0"/>
              <a:t>Masters level </a:t>
            </a:r>
            <a:r>
              <a:rPr lang="en-GB" sz="2400" spc="-5" dirty="0"/>
              <a:t>as either </a:t>
            </a:r>
            <a:r>
              <a:rPr lang="en-GB" sz="2400" b="1" spc="-11" dirty="0">
                <a:solidFill>
                  <a:srgbClr val="008000"/>
                </a:solidFill>
              </a:rPr>
              <a:t>Level </a:t>
            </a:r>
            <a:r>
              <a:rPr lang="en-GB" sz="2400" b="1" spc="-11" dirty="0">
                <a:solidFill>
                  <a:srgbClr val="008000"/>
                </a:solidFill>
              </a:rPr>
              <a:t>M </a:t>
            </a:r>
            <a:r>
              <a:rPr lang="en-GB" sz="2400" spc="-5" dirty="0"/>
              <a:t>or [if you want to  describe your courses in relation to National Standards] Level </a:t>
            </a:r>
            <a:r>
              <a:rPr lang="en-GB" sz="2400" spc="-5" dirty="0" smtClean="0"/>
              <a:t>7.</a:t>
            </a:r>
            <a:endParaRPr lang="en-GB" sz="2400" spc="-5" dirty="0"/>
          </a:p>
          <a:p>
            <a:pPr marL="12701" marR="309885">
              <a:spcBef>
                <a:spcPts val="1081"/>
              </a:spcBef>
            </a:pPr>
            <a:endParaRPr sz="2400" spc="-5" dirty="0"/>
          </a:p>
          <a:p>
            <a:pPr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59942" y="4286253"/>
            <a:ext cx="106044" cy="28995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1801" dirty="0">
                <a:solidFill>
                  <a:srgbClr val="333399"/>
                </a:solidFill>
                <a:latin typeface="Arial"/>
                <a:cs typeface="Arial"/>
              </a:rPr>
              <a:t>•</a:t>
            </a:r>
            <a:endParaRPr sz="1801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9707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6352984" y="11182908"/>
            <a:ext cx="112871" cy="218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1">
              <a:lnSpc>
                <a:spcPts val="1650"/>
              </a:lnSpc>
            </a:pPr>
            <a:fld id="{81D60167-4931-47E6-BA6A-407CBD079E47}" type="slidenum">
              <a:rPr dirty="0">
                <a:solidFill>
                  <a:prstClr val="black"/>
                </a:solidFill>
              </a:rPr>
              <a:pPr marL="25401">
                <a:lnSpc>
                  <a:spcPts val="1650"/>
                </a:lnSpc>
              </a:pPr>
              <a:t>8</a:t>
            </a:fld>
            <a:endParaRPr dirty="0">
              <a:solidFill>
                <a:prstClr val="black"/>
              </a:solidFill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05032" y="577418"/>
            <a:ext cx="822994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051">
              <a:spcBef>
                <a:spcPts val="105"/>
              </a:spcBef>
            </a:pPr>
            <a:r>
              <a:rPr dirty="0"/>
              <a:t>Where do I </a:t>
            </a:r>
            <a:r>
              <a:rPr spc="-5" dirty="0"/>
              <a:t>find more</a:t>
            </a:r>
            <a:r>
              <a:rPr spc="-50" dirty="0"/>
              <a:t> </a:t>
            </a:r>
            <a:r>
              <a:rPr spc="-5" dirty="0"/>
              <a:t>information?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57432" y="1326724"/>
            <a:ext cx="10336763" cy="3134191"/>
          </a:xfrm>
          <a:prstGeom prst="rect">
            <a:avLst/>
          </a:prstGeom>
        </p:spPr>
        <p:txBody>
          <a:bodyPr vert="horz" wrap="square" lIns="0" tIns="195580" rIns="0" bIns="0" rtlCol="0">
            <a:spAutoFit/>
          </a:bodyPr>
          <a:lstStyle/>
          <a:p>
            <a:pPr marL="355604" indent="-342904">
              <a:spcBef>
                <a:spcPts val="1540"/>
              </a:spcBef>
              <a:buFont typeface="Wingdings"/>
              <a:buChar char=""/>
              <a:tabLst>
                <a:tab pos="355604" algn="l"/>
              </a:tabLst>
            </a:pP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This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information is for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Guidance</a:t>
            </a:r>
            <a:r>
              <a:rPr sz="2400" spc="-2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Only.</a:t>
            </a: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55604" indent="-342904">
              <a:spcBef>
                <a:spcPts val="1435"/>
              </a:spcBef>
              <a:buFont typeface="Wingdings"/>
              <a:buChar char=""/>
              <a:tabLst>
                <a:tab pos="355604" algn="l"/>
              </a:tabLst>
            </a:pP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Further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information about the curriculum is available</a:t>
            </a:r>
            <a:r>
              <a:rPr sz="2400" spc="1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at:</a:t>
            </a:r>
          </a:p>
          <a:p>
            <a:pPr marL="469906"/>
            <a:r>
              <a:rPr sz="2000" u="heavy" spc="-5" dirty="0">
                <a:solidFill>
                  <a:srgbClr val="99CC00"/>
                </a:solidFill>
                <a:latin typeface="Arial"/>
                <a:cs typeface="Arial"/>
                <a:hlinkClick r:id="rId2"/>
              </a:rPr>
              <a:t>www.hope.ac.uk/gateway/students</a:t>
            </a:r>
            <a:endParaRPr sz="2000" dirty="0">
              <a:solidFill>
                <a:prstClr val="black"/>
              </a:solidFill>
              <a:latin typeface="Arial"/>
              <a:cs typeface="Arial"/>
            </a:endParaRPr>
          </a:p>
          <a:p>
            <a:pPr>
              <a:spcBef>
                <a:spcPts val="41"/>
              </a:spcBef>
            </a:pPr>
            <a:endParaRPr sz="17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5604" marR="412755" indent="-342904" algn="just">
              <a:lnSpc>
                <a:spcPts val="2300"/>
              </a:lnSpc>
              <a:buFont typeface="Wingdings"/>
              <a:buChar char=""/>
              <a:tabLst>
                <a:tab pos="355604" algn="l"/>
              </a:tabLst>
            </a:pP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If you have any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queries, please contact your </a:t>
            </a:r>
            <a:r>
              <a:rPr lang="en-GB" sz="2400" spc="-5" dirty="0">
                <a:solidFill>
                  <a:prstClr val="black"/>
                </a:solidFill>
                <a:latin typeface="Arial"/>
                <a:cs typeface="Arial"/>
              </a:rPr>
              <a:t>School or Department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and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ask for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an appointment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talk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a Senior  Academic</a:t>
            </a:r>
            <a:r>
              <a:rPr sz="2400" spc="-41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Adviser.</a:t>
            </a: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55604" indent="-342904">
              <a:lnSpc>
                <a:spcPts val="2590"/>
              </a:lnSpc>
              <a:spcBef>
                <a:spcPts val="1454"/>
              </a:spcBef>
              <a:buFont typeface="Wingdings"/>
              <a:buChar char=""/>
              <a:tabLst>
                <a:tab pos="355604" algn="l"/>
              </a:tabLst>
            </a:pPr>
            <a:r>
              <a:rPr sz="2400" b="1" i="1" spc="-5" dirty="0">
                <a:solidFill>
                  <a:prstClr val="black"/>
                </a:solidFill>
                <a:latin typeface="Arial"/>
                <a:cs typeface="Arial"/>
              </a:rPr>
              <a:t>Please seek advice </a:t>
            </a:r>
            <a:r>
              <a:rPr sz="2400" b="1" i="1" u="heavy" spc="-5" dirty="0">
                <a:solidFill>
                  <a:prstClr val="black"/>
                </a:solidFill>
                <a:latin typeface="Arial"/>
                <a:cs typeface="Arial"/>
              </a:rPr>
              <a:t>immediately</a:t>
            </a:r>
            <a:r>
              <a:rPr sz="2400" b="1" i="1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b="1" i="1" dirty="0">
                <a:solidFill>
                  <a:prstClr val="black"/>
                </a:solidFill>
                <a:latin typeface="Arial"/>
                <a:cs typeface="Arial"/>
              </a:rPr>
              <a:t>if you think</a:t>
            </a:r>
            <a:r>
              <a:rPr sz="2400" b="1" i="1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b="1" i="1" dirty="0">
                <a:solidFill>
                  <a:prstClr val="black"/>
                </a:solidFill>
                <a:latin typeface="Arial"/>
                <a:cs typeface="Arial"/>
              </a:rPr>
              <a:t>you</a:t>
            </a: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55604">
              <a:lnSpc>
                <a:spcPts val="2590"/>
              </a:lnSpc>
            </a:pPr>
            <a:r>
              <a:rPr sz="2400" b="1" i="1" spc="-5" dirty="0">
                <a:solidFill>
                  <a:prstClr val="black"/>
                </a:solidFill>
                <a:latin typeface="Arial"/>
                <a:cs typeface="Arial"/>
              </a:rPr>
              <a:t>have </a:t>
            </a:r>
            <a:r>
              <a:rPr sz="2400" b="1" i="1" dirty="0">
                <a:solidFill>
                  <a:prstClr val="black"/>
                </a:solidFill>
                <a:latin typeface="Arial"/>
                <a:cs typeface="Arial"/>
              </a:rPr>
              <a:t>mitigating</a:t>
            </a:r>
            <a:r>
              <a:rPr sz="2400" b="1" i="1" spc="-7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b="1" i="1" spc="-5" dirty="0">
                <a:solidFill>
                  <a:prstClr val="black"/>
                </a:solidFill>
                <a:latin typeface="Arial"/>
                <a:cs typeface="Arial"/>
              </a:rPr>
              <a:t>circumstances.</a:t>
            </a: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283163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9CC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590</Words>
  <Application>Microsoft Office PowerPoint</Application>
  <PresentationFormat>Widescreen</PresentationFormat>
  <Paragraphs>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1_Office Theme</vt:lpstr>
      <vt:lpstr>How is my Degree Structured? A guide for Integrated Masters Students</vt:lpstr>
      <vt:lpstr>Levels of Study</vt:lpstr>
      <vt:lpstr>Blocks, Credits and Learning Hours</vt:lpstr>
      <vt:lpstr>Typical Structure at Foundation Level</vt:lpstr>
      <vt:lpstr>Typical Structures of Levels C, I, H and M</vt:lpstr>
      <vt:lpstr>Placement Year</vt:lpstr>
      <vt:lpstr>Understanding Some Jargon</vt:lpstr>
      <vt:lpstr>Where do I find more information?</vt:lpstr>
    </vt:vector>
  </TitlesOfParts>
  <Company>Liverpool Hope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is my Degree Structured? A guide for Integrated Masters Students</dc:title>
  <dc:creator>Catherine Walsh</dc:creator>
  <cp:lastModifiedBy>Catherine Walsh </cp:lastModifiedBy>
  <cp:revision>4</cp:revision>
  <dcterms:created xsi:type="dcterms:W3CDTF">2019-10-04T08:57:19Z</dcterms:created>
  <dcterms:modified xsi:type="dcterms:W3CDTF">2019-10-04T09:28:04Z</dcterms:modified>
</cp:coreProperties>
</file>